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8D2DDD-281F-4E03-8BAD-F8592D34EB8D}">
  <a:tblStyle styleId="{AC8D2DDD-281F-4E03-8BAD-F8592D34EB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ProximaNova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ProximaNova-italic.fntdata"/><Relationship Id="rId23" Type="http://schemas.openxmlformats.org/officeDocument/2006/relationships/slide" Target="slides/slide17.xml"/><Relationship Id="rId45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ProximaNova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Pedro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c1d37e7a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c1d37e7a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Pedro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cc71f5c2f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cc71f5c2f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d3a0a217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d3a0a217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235779e7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235779e7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d3a0a21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d3a0a21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cdfa9db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cdfa9db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cdfa9db1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cdfa9db1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cdfa9db1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cdfa9db1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dfa9d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cdfa9d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cdfa9db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cdfa9db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cc71f5c2f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cc71f5c2f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235779e7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235779e7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2611758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261175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2611758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2611758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26117580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26117580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ce3e028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ce3e028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ce3e028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ce3e028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(Formerly Jon)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ce3e028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ce3e028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ce3e0281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ce3e0281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c1d37e7a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c1d37e7a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c1d37e7a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c1d37e7a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235779e7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235779e7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Pedro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c1d37e7ad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c1d37e7ad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d3a0a271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2d3a0a27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235779e7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235779e7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c1d37e7a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c1d37e7a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cc71f5c2f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cc71f5c2f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dcc71f5c2f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dcc71f5c2f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d1324fb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dd1324fb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dcc71f5c2f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dcc71f5c2f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11b025d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11b025d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Pedro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235779e7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235779e7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Pedro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71f5c2f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dcc71f5c2f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Pedro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cc71f5c2f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dcc71f5c2f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Pedro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c2a3ee6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c2a3ee6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Pedro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c2a3ee6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c2a3ee6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Pedro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39.jpg"/><Relationship Id="rId6" Type="http://schemas.openxmlformats.org/officeDocument/2006/relationships/image" Target="../media/image1.jpg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g"/><Relationship Id="rId4" Type="http://schemas.openxmlformats.org/officeDocument/2006/relationships/image" Target="../media/image4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jpg"/><Relationship Id="rId4" Type="http://schemas.openxmlformats.org/officeDocument/2006/relationships/image" Target="../media/image5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35.jp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.jpg"/><Relationship Id="rId5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jpg"/><Relationship Id="rId4" Type="http://schemas.openxmlformats.org/officeDocument/2006/relationships/image" Target="../media/image1.jpg"/><Relationship Id="rId5" Type="http://schemas.openxmlformats.org/officeDocument/2006/relationships/image" Target="../media/image4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9.jpg"/><Relationship Id="rId5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29450" y="1322450"/>
            <a:ext cx="7688100" cy="9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Self-Playing Guitar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729625" y="2366425"/>
            <a:ext cx="7688100" cy="23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Group 22 / ECE Group 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Motor Output Code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35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Code written in MicroPython using UMidiParser library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Can play 6 independent notes simultaneously (1 per string), 					thus 12 servo outputs (6 for strumming &amp; 6 for fretting)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Servo on the neck presses down slightly before the string is plucked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Improved angle control fine-tuning and managing current draw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400" y="326550"/>
            <a:ext cx="23241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975" y="1809950"/>
            <a:ext cx="5563551" cy="7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85850" y="1706550"/>
            <a:ext cx="36252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 - Initial Block Diagram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975" y="499100"/>
            <a:ext cx="3969695" cy="40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85850" y="1706550"/>
            <a:ext cx="36252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 - Final Block Diagram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950" y="587200"/>
            <a:ext cx="3591271" cy="406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</a:t>
            </a:r>
            <a:r>
              <a:rPr lang="en"/>
              <a:t> Design: Power Source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065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12V Output Voltage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8Ah (Can output 8A for 1 hr)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Estimated Worst-Case Current Load of 8.6A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Estimated Typical Current Load of 2.5A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Experimental Typical Load approximately 2A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974" y="2766475"/>
            <a:ext cx="2708850" cy="20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5" y="2766475"/>
            <a:ext cx="2007150" cy="19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475" y="498650"/>
            <a:ext cx="1980089" cy="1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Power Source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22025" l="0" r="10080" t="19784"/>
          <a:stretch/>
        </p:blipFill>
        <p:spPr>
          <a:xfrm>
            <a:off x="3039075" y="1487075"/>
            <a:ext cx="2134051" cy="29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</a:t>
            </a:r>
            <a:r>
              <a:rPr lang="en"/>
              <a:t> Design: </a:t>
            </a:r>
            <a:r>
              <a:rPr lang="en"/>
              <a:t>Regulators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LM2576 Switching Regulator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3A Max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 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Both Through-Hole and SMT packages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Distribution of heat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for convenient utilization of TI resources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513" y="657075"/>
            <a:ext cx="19145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r>
              <a:rPr lang="en"/>
              <a:t>: Regulator Schematic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0549"/>
            <a:ext cx="6046600" cy="2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r>
              <a:rPr lang="en"/>
              <a:t>: Regulator Simulation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50" y="1306925"/>
            <a:ext cx="5560950" cy="29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938" y="0"/>
            <a:ext cx="3393925" cy="48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type="title"/>
          </p:nvPr>
        </p:nvSpPr>
        <p:spPr>
          <a:xfrm>
            <a:off x="819250" y="1726975"/>
            <a:ext cx="28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</a:t>
            </a:r>
            <a:r>
              <a:rPr lang="en"/>
              <a:t>Design: Power Supply Schematic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Distribution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 servo assemblies, 6 servos 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24 servos for Fretting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6 servos for Strumming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8 Servos per Regulator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 Regulators to power Servo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5th Regulator for ESP32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Regulator Load Isolation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56643"/>
            <a:ext cx="829175" cy="79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550" y="3296425"/>
            <a:ext cx="3805425" cy="1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0500" y="1152475"/>
            <a:ext cx="1000900" cy="13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Introductions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72375"/>
            <a:ext cx="764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Pedro Contipelli (CS) - Project Manager, MIDI Preprocessing, &amp; Motor Control Algorithm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Blake Cannoe (CpE) - Motor Integration</a:t>
            </a:r>
            <a:r>
              <a:rPr lang="en" sz="2000"/>
              <a:t> &amp; Server Backend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Ethan Partidas (CpE) - Motor Control Algorithm &amp; Motor Mount Design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Kyle Walker (EE) - PCB Circuit Design &amp; Power Supply Design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Jon Catala (EE) - PCB Circuit Design &amp; Circuit Implementation</a:t>
            </a:r>
            <a:endParaRPr sz="20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213" y="1072375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200" y="2386688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10605" l="0" r="0" t="14392"/>
          <a:stretch/>
        </p:blipFill>
        <p:spPr>
          <a:xfrm>
            <a:off x="7954200" y="3688425"/>
            <a:ext cx="572724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54198" y="1724489"/>
            <a:ext cx="572699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4200" y="3048900"/>
            <a:ext cx="572725" cy="55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Design: Modeling Software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352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Fretting Mechanism	OpenSCAD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OpenSCAD?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Code-based modeling: Low learning curve for CpE major.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Support for 3D-printing and laser cutting.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475" y="1064750"/>
            <a:ext cx="3616376" cy="359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5"/>
            <a:ext cx="829174" cy="8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Design: Fabrication Materials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311700" y="3274675"/>
            <a:ext cx="4048800" cy="12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plan was 3D printing, but switched to plywood due to cost. Model had to be adjusted to match the plywood’s ¼ inch thickness.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184" y="1017725"/>
            <a:ext cx="3350729" cy="3551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Google Shape;218;p33"/>
          <p:cNvGraphicFramePr/>
          <p:nvPr/>
        </p:nvGraphicFramePr>
        <p:xfrm>
          <a:off x="391875" y="12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{AC8D2DDD-281F-4E03-8BAD-F8592D34EB8D}</a:tableStyleId>
              </a:tblPr>
              <a:tblGrid>
                <a:gridCol w="1217600"/>
                <a:gridCol w="1217600"/>
                <a:gridCol w="1217600"/>
              </a:tblGrid>
              <a:tr h="44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Material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Yield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3D-printed plastic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&gt;$100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prototype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Plywood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prototypes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Acrylic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prototype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5"/>
            <a:ext cx="829174" cy="8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Design: Reinforcement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152475"/>
            <a:ext cx="419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Wooden arms are too fragile, split apart easily.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Solution: cut only the arms out of acrylic, use lower cost plywood for everything else. Acrylic cost an additional $25. Still cheaper than 3D printing.</a:t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150" y="1017713"/>
            <a:ext cx="2825025" cy="375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5"/>
            <a:ext cx="829174" cy="8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Design: Final Designs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5"/>
            <a:ext cx="829174" cy="8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975" y="1152475"/>
            <a:ext cx="6226277" cy="35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14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 </a:t>
            </a:r>
            <a:r>
              <a:rPr lang="en"/>
              <a:t>Comparison</a:t>
            </a:r>
            <a:endParaRPr/>
          </a:p>
        </p:txBody>
      </p:sp>
      <p:graphicFrame>
        <p:nvGraphicFramePr>
          <p:cNvPr id="241" name="Google Shape;241;p36"/>
          <p:cNvGraphicFramePr/>
          <p:nvPr/>
        </p:nvGraphicFramePr>
        <p:xfrm>
          <a:off x="612075" y="1067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{AC8D2DDD-281F-4E03-8BAD-F8592D34EB8D}</a:tableStyleId>
              </a:tblPr>
              <a:tblGrid>
                <a:gridCol w="1319975"/>
                <a:gridCol w="1319975"/>
                <a:gridCol w="1319975"/>
                <a:gridCol w="1319975"/>
                <a:gridCol w="1319975"/>
                <a:gridCol w="1319975"/>
              </a:tblGrid>
              <a:tr h="3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MCU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Cost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Speed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Pins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USB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Bluetooth</a:t>
                      </a:r>
                      <a:endParaRPr sz="1200"/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Arduino Due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$46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 MHz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Asus Tinker Board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$75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1.8 GHz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ESP32</a:t>
                      </a:r>
                      <a:endParaRPr sz="1200">
                        <a:highlight>
                          <a:srgbClr val="6AA84F"/>
                        </a:highlight>
                      </a:endParaRPr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$15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160 MHz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Libre Computer Board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$45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1.5 GHz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MSP430FR6989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$20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 MHz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48-83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6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Onion Omega 2</a:t>
                      </a:r>
                      <a:endParaRPr sz="10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$53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2.0 GHz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1.6 GHz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Odroid XU4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$29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580 MHz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5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Raspberry Pi 3 Model B</a:t>
                      </a:r>
                      <a:endParaRPr sz="1200"/>
                    </a:p>
                  </a:txBody>
                  <a:tcPr marT="91425" marB="91425" marR="91425" marL="91425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$156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x 1.2 GHz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099" y="4000975"/>
            <a:ext cx="856900" cy="114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Dev Board components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674875"/>
            <a:ext cx="8520600" cy="24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Regulator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 32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 USB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USB to UART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 Connectors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099" y="4000975"/>
            <a:ext cx="856900" cy="11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225" y="1674875"/>
            <a:ext cx="4611727" cy="229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PCB C</a:t>
            </a:r>
            <a:r>
              <a:rPr lang="en"/>
              <a:t>onstruction</a:t>
            </a:r>
            <a:r>
              <a:rPr lang="en"/>
              <a:t> 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1152475"/>
            <a:ext cx="432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Second version of our PCB we reduced the size greatly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Lowered cost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Cleaned up circuit design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Switched to ESP-32 Dev Board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Changed connection to servo </a:t>
            </a:r>
            <a:r>
              <a:rPr lang="en" sz="1500"/>
              <a:t>motors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099" y="4000975"/>
            <a:ext cx="856900" cy="11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463963" y="716085"/>
            <a:ext cx="2745449" cy="37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35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Final PCB </a:t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11700" y="1152475"/>
            <a:ext cx="376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Used both SMD and through hole devices 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Inductors gave us troubles needed to be hand soldered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0402 resistors got disconnected which was difficult to hand soldered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Used two pin molex </a:t>
            </a:r>
            <a:r>
              <a:rPr lang="en" sz="1400"/>
              <a:t>connectors</a:t>
            </a:r>
            <a:r>
              <a:rPr lang="en" sz="1400"/>
              <a:t> to connect power </a:t>
            </a:r>
            <a:r>
              <a:rPr lang="en" sz="1400"/>
              <a:t>directly</a:t>
            </a:r>
            <a:r>
              <a:rPr lang="en" sz="1400"/>
              <a:t> to Servo Shields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ESP 32 footprint was not exact requiring us to bend the pins in order to ensure a </a:t>
            </a:r>
            <a:r>
              <a:rPr lang="en" sz="1400"/>
              <a:t>proper</a:t>
            </a:r>
            <a:r>
              <a:rPr lang="en" sz="1400"/>
              <a:t> fit</a:t>
            </a:r>
            <a:endParaRPr sz="1400"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099" y="4000975"/>
            <a:ext cx="856900" cy="11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647" y="1452212"/>
            <a:ext cx="3992448" cy="281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Operation Code</a:t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Basic operation of Microcontroller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769" y="973050"/>
            <a:ext cx="314498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 Vs Solenoids</a:t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311700" y="1185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Ultimately we went with servos due to being cost efficient and having a lower voltage requirement.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675" y="221150"/>
            <a:ext cx="1733874" cy="17338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2" name="Google Shape;282;p41"/>
          <p:cNvGraphicFramePr/>
          <p:nvPr/>
        </p:nvGraphicFramePr>
        <p:xfrm>
          <a:off x="427675" y="141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{AC8D2DDD-281F-4E03-8BAD-F8592D34EB8D}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Solenoid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$2 per servo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 $9 per solenoid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4-6V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12V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Has to be adapted for linear actuation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Already is a linear actuator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Actuation is slower than a Solenoid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Fast actuation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3" name="Google Shape;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925" y="1955013"/>
            <a:ext cx="1233474" cy="12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640700"/>
            <a:ext cx="8520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1000"/>
              </a:spcAft>
              <a:buSzPts val="2100"/>
              <a:buChar char="●"/>
            </a:pPr>
            <a:r>
              <a:rPr lang="en" sz="2100"/>
              <a:t>Fully autonomous robotic guitar that uses motors to play any song that is input to the system via MIDI file (both strumming and fretting)</a:t>
            </a:r>
            <a:endParaRPr sz="21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725" y="1580000"/>
            <a:ext cx="4799725" cy="3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Control</a:t>
            </a:r>
            <a:endParaRPr/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Attempt To control our servos we will use 74HC595N shift registers.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Shift Registers are daisy chained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saves pins on our microcontroller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525" y="1662425"/>
            <a:ext cx="2583949" cy="305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375" y="3364225"/>
            <a:ext cx="1415026" cy="14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Shift Register Design</a:t>
            </a:r>
            <a:endParaRPr/>
          </a:p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Design was functional but had a few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the platform that we were using there was no way to control the angle of the individual servos to account for different lengths of servo arms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was difficult to debug on breadboard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switched to using PCA9685 Servo Shields which had 16 PWM pins which can give us better control of the servo angles.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controlled with I2C.</a:t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525" y="2999725"/>
            <a:ext cx="2488875" cy="186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Motor Control Prototypes</a:t>
            </a:r>
            <a:endParaRPr/>
          </a:p>
        </p:txBody>
      </p:sp>
      <p:sp>
        <p:nvSpPr>
          <p:cNvPr id="306" name="Google Shape;306;p44"/>
          <p:cNvSpPr txBox="1"/>
          <p:nvPr>
            <p:ph idx="1" type="body"/>
          </p:nvPr>
        </p:nvSpPr>
        <p:spPr>
          <a:xfrm>
            <a:off x="311700" y="1152475"/>
            <a:ext cx="412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on the left is the Shift Register Prototype, right is the Servo shield 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4 Servo Shields to Distribute Power better.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975" y="1170125"/>
            <a:ext cx="1629876" cy="217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724" y="1170125"/>
            <a:ext cx="1629876" cy="2173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be using a HTTP Web server for the project.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Originally attempted to use Bluetooth but decided it would be simpler to use a Wi-Fi Connection.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Hyperlinks are used to communicate the information back to the ESP32.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Barebones UI will only have Song selection and play button.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 button implemented in hardware using a button interrupt.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29751" y="432925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25" y="3113400"/>
            <a:ext cx="4212576" cy="19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575" y="3254950"/>
            <a:ext cx="2414275" cy="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/ Finances</a:t>
            </a:r>
            <a:endParaRPr/>
          </a:p>
        </p:txBody>
      </p:sp>
      <p:sp>
        <p:nvSpPr>
          <p:cNvPr id="324" name="Google Shape;324;p46"/>
          <p:cNvSpPr txBox="1"/>
          <p:nvPr/>
        </p:nvSpPr>
        <p:spPr>
          <a:xfrm>
            <a:off x="311700" y="2368225"/>
            <a:ext cx="185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Thanks to our generous sponsors: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26" y="1244475"/>
            <a:ext cx="779500" cy="362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675" y="4463175"/>
            <a:ext cx="680325" cy="6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 rotWithShape="1">
          <a:blip r:embed="rId5">
            <a:alphaModFix/>
          </a:blip>
          <a:srcRect b="1777" l="0" r="0" t="0"/>
          <a:stretch/>
        </p:blipFill>
        <p:spPr>
          <a:xfrm>
            <a:off x="3465975" y="605475"/>
            <a:ext cx="4908150" cy="37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Stretch Goals</a:t>
            </a:r>
            <a:endParaRPr/>
          </a:p>
        </p:txBody>
      </p:sp>
      <p:sp>
        <p:nvSpPr>
          <p:cNvPr id="333" name="Google Shape;333;p47"/>
          <p:cNvSpPr txBox="1"/>
          <p:nvPr>
            <p:ph idx="1" type="body"/>
          </p:nvPr>
        </p:nvSpPr>
        <p:spPr>
          <a:xfrm>
            <a:off x="311700" y="1152475"/>
            <a:ext cx="74961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acrylic mounts ✅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robust, no issues with fretting components getting stuck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Cleaner look and design, easier to debug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Expansion of note range (using more frets on guitar)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Would offer better sound quality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LCD Screen / File Upload</a:t>
            </a:r>
            <a:endParaRPr/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title"/>
          </p:nvPr>
        </p:nvSpPr>
        <p:spPr>
          <a:xfrm>
            <a:off x="311700" y="28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Progress</a:t>
            </a:r>
            <a:endParaRPr/>
          </a:p>
        </p:txBody>
      </p:sp>
      <p:sp>
        <p:nvSpPr>
          <p:cNvPr id="340" name="Google Shape;340;p48"/>
          <p:cNvSpPr txBox="1"/>
          <p:nvPr>
            <p:ph idx="1" type="body"/>
          </p:nvPr>
        </p:nvSpPr>
        <p:spPr>
          <a:xfrm>
            <a:off x="311700" y="931025"/>
            <a:ext cx="85206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MIDI Preprocessing Algorithm:   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Output Algorithm:	        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Wi-Fi Connection / Server /</a:t>
            </a:r>
            <a:r>
              <a:rPr lang="en"/>
              <a:t> UI:	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Fretting Mount:			        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Strumming Mount:			        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Wiring:					        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PCB Circuit Design:		        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PCB</a:t>
            </a:r>
            <a:r>
              <a:rPr lang="en"/>
              <a:t> Implementation:	       		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Testing/Debugging:			100%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Stretch Goals:				1 of 3 completed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Final Implementation: 100%</a:t>
            </a:r>
            <a:endParaRPr/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[OLD]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1000"/>
              </a:spcAft>
              <a:buSzPts val="2100"/>
              <a:buChar char="●"/>
            </a:pPr>
            <a:r>
              <a:rPr lang="en" sz="2100"/>
              <a:t>Fully autonomous robotic guitar that uses motors to play any song that is input to the system via MIDI file (both strumming and fretting)</a:t>
            </a:r>
            <a:endParaRPr sz="21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238" y="1737250"/>
            <a:ext cx="5241523" cy="29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Foster interest in STEM fields for children and make the field more accessible by using a universal language anyone can understand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Bridging the gap between engineering and art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Learn from each other, while working as a team to create something none of us could have done alone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en" sz="2100"/>
              <a:t>Produce an entertaining display and listen to some good tunes!</a:t>
            </a:r>
            <a:endParaRPr sz="2100"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91625" y="30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163675" y="1019275"/>
            <a:ext cx="877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Self-contained power (i.e. Battery)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Ability to process any input MIDI file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Access full range of 4 frets (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" sz="1900"/>
              <a:t>2.5 octaves between E2 - G#4)</a:t>
            </a:r>
            <a:endParaRPr sz="1900"/>
          </a:p>
          <a:p>
            <a:pPr indent="-349250" lvl="1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Must be able to independently fret and strum multiple strings at once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●"/>
            </a:pPr>
            <a:r>
              <a:rPr lang="en" sz="1900"/>
              <a:t>3A maximum current draw</a:t>
            </a:r>
            <a:endParaRPr sz="19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851" y="215350"/>
            <a:ext cx="2267475" cy="19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48704" y="13200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MIDI Preprocessing (Input)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875" y="847500"/>
            <a:ext cx="640913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63500" y="16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MIDI Preprocessing (Output)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25" y="840100"/>
            <a:ext cx="642183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63500" y="16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Design: MIDI Preprocessing Algorithm</a:t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636450" y="784275"/>
            <a:ext cx="71940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Input MIDI file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Mute/remove unplayable tracks (drums, synth, etc) and combine all into single track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Range Shift to maximize playable notes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Loop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through track, ignoring unplayable instructions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Compress outlier notes into playable range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Force end overlapping notes occurring on same string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2nd pass loop through track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Remove notes that happen in succession too quickly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(to ensure enough spacing between notes that is physically possible)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Output new MIDI file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200" y="288625"/>
            <a:ext cx="796926" cy="87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650" y="2027700"/>
            <a:ext cx="2406125" cy="9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4825" y="4314326"/>
            <a:ext cx="829174" cy="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